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CE34C4-4120-4AD3-9048-E58914197AC8}" type="datetimeFigureOut">
              <a:rPr lang="ru-RU" smtClean="0"/>
              <a:t>13.10.2014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1D52CD4-C3C7-4F53-B29C-9390882421B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052736"/>
            <a:ext cx="7406640" cy="1472184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/>
              <a:t>Импульс напряжения в СЭС</a:t>
            </a:r>
            <a:endParaRPr lang="ru-RU" sz="6000" b="1" dirty="0"/>
          </a:p>
        </p:txBody>
      </p:sp>
      <p:pic>
        <p:nvPicPr>
          <p:cNvPr id="18433" name="Picture 1" descr="C:\Users\345\Desktop\vilka_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084595"/>
            <a:ext cx="6380187" cy="377340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0"/>
            <a:ext cx="9324528" cy="68580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3400" dirty="0" smtClean="0"/>
              <a:t>    Каждая </a:t>
            </a:r>
            <a:r>
              <a:rPr lang="ru-RU" sz="3400" dirty="0" smtClean="0"/>
              <a:t>электроустановка имеет изоляцию, соответствующую ее номинальному напряжению. Рабочее напряжение, приложенное к установке, может отличаться от номинального, однако надежная работа обеспечивается только в том случае, если оно не выходит за пределы значений наибольших рабочих напряжений. Часто причиной выхода из строя электрооборудования становится наличие импульсов напряжения. </a:t>
            </a:r>
            <a:endParaRPr lang="ru-RU" sz="3400" dirty="0" smtClean="0"/>
          </a:p>
          <a:p>
            <a:pPr algn="just">
              <a:buNone/>
            </a:pPr>
            <a:r>
              <a:rPr lang="ru-RU" sz="3400" b="1" dirty="0" smtClean="0"/>
              <a:t>    Импульсом </a:t>
            </a:r>
            <a:r>
              <a:rPr lang="ru-RU" sz="3400" b="1" dirty="0" smtClean="0"/>
              <a:t>напряжения</a:t>
            </a:r>
            <a:r>
              <a:rPr lang="ru-RU" sz="3400" dirty="0" smtClean="0"/>
              <a:t> называется резкое изменение напряжения в точке электрической сети, за которым следует восстановление напряжения до первоначального или близкого к нему уровня за промежуток времени до нескольких миллисекунд. </a:t>
            </a:r>
            <a:endParaRPr lang="ru-RU" sz="3400" dirty="0" smtClean="0"/>
          </a:p>
          <a:p>
            <a:pPr algn="just">
              <a:buNone/>
            </a:pPr>
            <a:r>
              <a:rPr lang="ru-RU" sz="3600" dirty="0" smtClean="0"/>
              <a:t>    Величина </a:t>
            </a:r>
            <a:r>
              <a:rPr lang="ru-RU" sz="3600" dirty="0" smtClean="0"/>
              <a:t>искажения напряжения при этом характеризуется показателем импульсного напряжения (рис.1</a:t>
            </a:r>
            <a:r>
              <a:rPr lang="ru-RU" sz="3600" dirty="0" smtClean="0"/>
              <a:t>).</a:t>
            </a:r>
            <a:endParaRPr lang="ru-RU" sz="3400" dirty="0" smtClean="0"/>
          </a:p>
          <a:p>
            <a:pPr algn="just">
              <a:buNone/>
            </a:pPr>
            <a:r>
              <a:rPr lang="ru-RU" sz="3400" dirty="0" smtClean="0"/>
              <a:t>    Амплитудой </a:t>
            </a:r>
            <a:r>
              <a:rPr lang="ru-RU" sz="3400" dirty="0" smtClean="0"/>
              <a:t>импульса называется максимальное мгновенное значение импульса напряжения. Длительность импульса - это интервал времени между начальным моментом импульса напряжения и моментом восстановления мгновенного значения напряжения до первоначального или близкого к нему уровня </a:t>
            </a:r>
            <a:r>
              <a:rPr lang="ru-RU" sz="3400" dirty="0" smtClean="0"/>
              <a:t>.</a:t>
            </a:r>
            <a:endParaRPr lang="ru-RU" sz="34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    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Рис.</a:t>
            </a:r>
            <a:r>
              <a:rPr lang="en-US" sz="2400" dirty="0" smtClean="0"/>
              <a:t>1</a:t>
            </a:r>
            <a:r>
              <a:rPr lang="ru-RU" sz="2400" dirty="0" smtClean="0"/>
              <a:t>. Параметры импульсного напряжения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:\Users\345\Desktop\pic37000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20080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0"/>
            <a:ext cx="9540552" cy="7101408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</a:p>
          <a:p>
            <a:pPr algn="just">
              <a:buNone/>
            </a:pPr>
            <a:r>
              <a:rPr lang="ru-RU" sz="3400" dirty="0" smtClean="0"/>
              <a:t> </a:t>
            </a:r>
            <a:r>
              <a:rPr lang="ru-RU" sz="3400" dirty="0" smtClean="0"/>
              <a:t>   Импульсы </a:t>
            </a:r>
            <a:r>
              <a:rPr lang="ru-RU" sz="3400" dirty="0" smtClean="0"/>
              <a:t>напряжения, возникающие в электрических сетях подразделяют на </a:t>
            </a:r>
            <a:r>
              <a:rPr lang="ru-RU" sz="3400" b="1" i="1" dirty="0" smtClean="0"/>
              <a:t>коммутационные</a:t>
            </a:r>
            <a:r>
              <a:rPr lang="ru-RU" sz="3400" dirty="0" smtClean="0"/>
              <a:t> и </a:t>
            </a:r>
            <a:r>
              <a:rPr lang="ru-RU" sz="3400" b="1" i="1" dirty="0" smtClean="0"/>
              <a:t>грозовые</a:t>
            </a:r>
            <a:r>
              <a:rPr lang="ru-RU" sz="3400" dirty="0" smtClean="0"/>
              <a:t>. </a:t>
            </a:r>
          </a:p>
          <a:p>
            <a:pPr algn="just">
              <a:buNone/>
            </a:pPr>
            <a:r>
              <a:rPr lang="ru-RU" sz="3400" i="1" dirty="0" smtClean="0"/>
              <a:t>    Источником</a:t>
            </a:r>
            <a:r>
              <a:rPr lang="ru-RU" sz="3400" dirty="0" smtClean="0"/>
              <a:t> </a:t>
            </a:r>
            <a:r>
              <a:rPr lang="ru-RU" sz="3400" dirty="0" smtClean="0"/>
              <a:t>энергии коммутационных импульсов напряжения является энергия, запасенная в реактивных (индуктивных и емкостных) элементах системы, которая обуславливает появление импульсов в переходных режимах при нормальных и аварийных коммутациях. Значения импульсных коммутационных напряжений зависят от параметров электрической системы, характеристик коммутирующих аппаратов, а также фазы тока на момент </a:t>
            </a:r>
            <a:r>
              <a:rPr lang="ru-RU" sz="3400" dirty="0" smtClean="0"/>
              <a:t>коммутации. </a:t>
            </a:r>
            <a:r>
              <a:rPr lang="ru-RU" sz="3400" i="1" dirty="0" smtClean="0"/>
              <a:t>Причиной </a:t>
            </a:r>
            <a:r>
              <a:rPr lang="ru-RU" sz="3400" i="1" dirty="0" smtClean="0"/>
              <a:t>возникновения</a:t>
            </a:r>
            <a:r>
              <a:rPr lang="ru-RU" sz="3400" dirty="0" smtClean="0"/>
              <a:t> грозовых импульсов напряжения являются удары молнии в электроустановку или вблизи нее</a:t>
            </a:r>
            <a:r>
              <a:rPr lang="ru-RU" sz="3400" dirty="0" smtClean="0"/>
              <a:t>. </a:t>
            </a:r>
          </a:p>
          <a:p>
            <a:pPr algn="just">
              <a:buNone/>
            </a:pPr>
            <a:r>
              <a:rPr lang="ru-RU" sz="3400" dirty="0" smtClean="0"/>
              <a:t>    По </a:t>
            </a:r>
            <a:r>
              <a:rPr lang="ru-RU" sz="3400" dirty="0" smtClean="0"/>
              <a:t>данным США значения напряжения коммутационных импульсов даже в бытовых сетях могут достигать 20 кВ. Примерно такие же данные приводят японские, французские и другие исследователи. Исследования, проведенные нами по эксплуатации промышленного электрооборудования в сетях 0.4 кВ, позволяют утверждать, что, например, при тяжелых условиях коммутации силовых электродвигателей значение напряжения коммутационных импульсов может превышать 70 кВ.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345\Desktop\blokpi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29200"/>
            <a:ext cx="2568299" cy="2005384"/>
          </a:xfrm>
          <a:prstGeom prst="rect">
            <a:avLst/>
          </a:prstGeom>
          <a:noFill/>
        </p:spPr>
      </p:pic>
      <p:pic>
        <p:nvPicPr>
          <p:cNvPr id="1030" name="Picture 6" descr="C:\Users\345\Desktop\VARIS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5373216"/>
            <a:ext cx="2284462" cy="1988840"/>
          </a:xfrm>
          <a:prstGeom prst="rect">
            <a:avLst/>
          </a:prstGeom>
          <a:noFill/>
        </p:spPr>
      </p:pic>
      <p:pic>
        <p:nvPicPr>
          <p:cNvPr id="1029" name="Picture 5" descr="C:\Users\345\Desktop\lumva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5157192"/>
            <a:ext cx="4427984" cy="19888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0"/>
            <a:ext cx="9540552" cy="6525344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    Для </a:t>
            </a:r>
            <a:r>
              <a:rPr lang="ru-RU" dirty="0" smtClean="0"/>
              <a:t>защиты оборудования от импульсных напряжений в разных странах применяются вентильные разрядники, RC-цепочки, LC-фильтры и </a:t>
            </a:r>
            <a:r>
              <a:rPr lang="ru-RU" dirty="0" smtClean="0"/>
              <a:t>т.д. </a:t>
            </a:r>
            <a:r>
              <a:rPr lang="ru-RU" dirty="0" smtClean="0"/>
              <a:t>Н</a:t>
            </a:r>
            <a:r>
              <a:rPr lang="ru-RU" dirty="0" smtClean="0"/>
              <a:t>аиболее </a:t>
            </a:r>
            <a:r>
              <a:rPr lang="ru-RU" dirty="0" smtClean="0"/>
              <a:t>эффективным (и дешевым) средством защиты от импульсных напряжений </a:t>
            </a:r>
            <a:r>
              <a:rPr lang="ru-RU" dirty="0" smtClean="0"/>
              <a:t>признано </a:t>
            </a:r>
            <a:r>
              <a:rPr lang="ru-RU" dirty="0" smtClean="0"/>
              <a:t>использование нелинейных полупроводниковых резисторов, называемых </a:t>
            </a:r>
            <a:r>
              <a:rPr lang="ru-RU" b="1" dirty="0" smtClean="0"/>
              <a:t>варисторами</a:t>
            </a:r>
            <a:r>
              <a:rPr lang="ru-RU" dirty="0" smtClean="0"/>
              <a:t>. Отличительной чертой варистора является симметричная и резко выраженная нелинейная </a:t>
            </a:r>
            <a:r>
              <a:rPr lang="ru-RU" dirty="0" err="1" smtClean="0"/>
              <a:t>вольт-амперная</a:t>
            </a:r>
            <a:r>
              <a:rPr lang="ru-RU" dirty="0" smtClean="0"/>
              <a:t> характеристика (ВАХ - см. рис.2). За счет этого варисторы позволяют просто и эффективно решать задачи защиты различных устройств от импульсных напряжений. Основной принцип действия варистора весьма прост. Варистор включается параллельно защищаемому </a:t>
            </a:r>
            <a:r>
              <a:rPr lang="ru-RU" dirty="0" smtClean="0"/>
              <a:t>оборудованию. </a:t>
            </a:r>
            <a:r>
              <a:rPr lang="ru-RU" dirty="0" smtClean="0"/>
              <a:t>В рабочем режиме (при отсутствии импульсных напряжений) ток через варистор пренебрежимо мал, и поэтому варистор в этих условиях представляет собой изолятор</a:t>
            </a:r>
            <a:r>
              <a:rPr lang="ru-RU" dirty="0" smtClean="0"/>
              <a:t>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4685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-396552" y="2924944"/>
            <a:ext cx="9540552" cy="452596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sz="3100" dirty="0" smtClean="0"/>
              <a:t>При </a:t>
            </a:r>
            <a:r>
              <a:rPr lang="ru-RU" sz="3100" dirty="0" smtClean="0"/>
              <a:t>возникновении импульса напряжения варистор в силу нелинейности своей характеристики резко уменьшает свое сопротивление до долей Ома и шунтирует нагрузку, защищая ее, и рассеивая поглощенную энергию в виде тепла. В этом случае через варистор кратковременно может протекать ток, достигающий нескольких тысяч ампер. Так как варистор практически </a:t>
            </a:r>
            <a:r>
              <a:rPr lang="ru-RU" sz="3100" dirty="0" err="1" smtClean="0"/>
              <a:t>безынерционен</a:t>
            </a:r>
            <a:r>
              <a:rPr lang="ru-RU" sz="3100" dirty="0" smtClean="0"/>
              <a:t>, то после гашения импульса напряжения он вновь приобретает очень большое сопротивление. Таким образом, включение варистора параллельно электрооборудованию не влияет на его работу в нормальных условиях, но "срезает" импульсы опасного напряжения, что полностью обеспечивает сохранность даже ослабленной изоляции (см . рис 3).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Содержимое 3" descr="C:\Users\345\Desktop\1.gif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381642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51520" y="2276872"/>
            <a:ext cx="4427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Рис.2 Типичная вольтамперная характеристика варистора</a:t>
            </a:r>
            <a:endParaRPr lang="ru-RU" sz="1600" dirty="0"/>
          </a:p>
        </p:txBody>
      </p:sp>
      <p:pic>
        <p:nvPicPr>
          <p:cNvPr id="9" name="Рисунок 8" descr="C:\Users\345\Desktop\2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1472" y="0"/>
            <a:ext cx="4752528" cy="266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11960" y="2501117"/>
            <a:ext cx="46805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Рис.3 Напряжение на нагрузке при коммутации в сети 0,4 кВ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0"/>
            <a:ext cx="9540552" cy="7173416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Импульсные </a:t>
            </a:r>
            <a:r>
              <a:rPr lang="ru-RU" dirty="0" smtClean="0"/>
              <a:t>напряжения можно условно разделить </a:t>
            </a:r>
            <a:r>
              <a:rPr lang="ru-RU" i="1" dirty="0" smtClean="0"/>
              <a:t>внутренние</a:t>
            </a:r>
            <a:r>
              <a:rPr lang="ru-RU" dirty="0" smtClean="0"/>
              <a:t> и </a:t>
            </a:r>
            <a:r>
              <a:rPr lang="ru-RU" i="1" dirty="0" smtClean="0"/>
              <a:t>внешние</a:t>
            </a:r>
            <a:r>
              <a:rPr lang="ru-RU" dirty="0" smtClean="0"/>
              <a:t>. 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Внутренние </a:t>
            </a:r>
            <a:r>
              <a:rPr lang="ru-RU" dirty="0" smtClean="0"/>
              <a:t>импульсные напряжения, как правило, возникают при коммутации реактивных (емкостных, индуктивных) нагрузок, при пробое и др. Наибольшую угрозу при этом представляют импульсы напряжения, возникающее при отключении индуктивной нагрузки. В этих ситуациях оптимальный выбор варистора не представляет трудности, - необходимо только рассчитать </a:t>
            </a:r>
            <a:r>
              <a:rPr lang="ru-RU" dirty="0" smtClean="0"/>
              <a:t>форму </a:t>
            </a:r>
            <a:r>
              <a:rPr lang="ru-RU" dirty="0" smtClean="0"/>
              <a:t>и длительность импульсов напряжения. </a:t>
            </a:r>
          </a:p>
          <a:p>
            <a:pPr algn="just">
              <a:buNone/>
            </a:pPr>
            <a:r>
              <a:rPr lang="ru-RU" dirty="0" smtClean="0"/>
              <a:t>    Внешние </a:t>
            </a:r>
            <a:r>
              <a:rPr lang="ru-RU" dirty="0" smtClean="0"/>
              <a:t>импульсные напряжения - это те, источники которых находятся вне защищаемой варистором системы. Некоторые причины таких ситуаций: </a:t>
            </a:r>
          </a:p>
          <a:p>
            <a:pPr algn="just">
              <a:buNone/>
            </a:pPr>
            <a:r>
              <a:rPr lang="ru-RU" dirty="0" smtClean="0"/>
              <a:t>    -гальваническое </a:t>
            </a:r>
            <a:r>
              <a:rPr lang="ru-RU" dirty="0" smtClean="0"/>
              <a:t>взаимодействие с источниками высоких напряжений; </a:t>
            </a:r>
          </a:p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smtClean="0"/>
              <a:t>- коммутации в сетях (полное включение-выключение напряжения, включение и отключение компенсирующих конденсаторных установок и др.); </a:t>
            </a:r>
          </a:p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smtClean="0"/>
              <a:t>- грозовые разряды (могут причинить вред на удалении до 20км); </a:t>
            </a:r>
          </a:p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smtClean="0"/>
              <a:t>- влияние индуктивности (проявляется при коротком замыкании </a:t>
            </a:r>
            <a:r>
              <a:rPr lang="ru-RU" dirty="0" err="1" smtClean="0"/>
              <a:t>нейтрали</a:t>
            </a:r>
            <a:r>
              <a:rPr lang="ru-RU" dirty="0" smtClean="0"/>
              <a:t> особенно в сетях с протяженными кабельными соединениями). 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88640"/>
            <a:ext cx="9793088" cy="3795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Влияние отклонения напряжения на работу </a:t>
            </a:r>
            <a:r>
              <a:rPr lang="ru-RU" sz="2400" b="1" dirty="0" err="1" smtClean="0"/>
              <a:t>электроприемников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4544" y="836712"/>
            <a:ext cx="9468544" cy="640871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sz="3100" dirty="0" smtClean="0"/>
              <a:t>Каждый </a:t>
            </a:r>
            <a:r>
              <a:rPr lang="ru-RU" sz="3100" dirty="0" smtClean="0"/>
              <a:t>приемник электроэнергии спроектирован для работы при номинальном напряжении и должен обеспечивать нормальное функционирование при отклонениях напряжения от номинального на заданную ГОСТ величину. При изменении напряжения в пределах этого рабочего диапазона могут изменяться значения выходного параметра приемника электроэнергии, например температура в электротермической установке, освещенность у электроосветительной установки, полезная мощность на валу электродвигателя и т.д.</a:t>
            </a:r>
          </a:p>
          <a:p>
            <a:pPr algn="just"/>
            <a:r>
              <a:rPr lang="ru-RU" sz="3100" dirty="0" smtClean="0"/>
              <a:t>Одновременно с изменением выходных параметров, а в ряде случае даже когда выходные параметры не изменяются, изменение напряжения приводит к изменению потребляемой приемником электроэнергии мощности.</a:t>
            </a:r>
          </a:p>
          <a:p>
            <a:pPr algn="just"/>
            <a:r>
              <a:rPr lang="ru-RU" sz="3100" dirty="0" smtClean="0"/>
              <a:t>Работа электротермических установок при значительном снижении напряжения существенно ухудшается, так как увеличивается длительность технологического процесса.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3795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Влияние колебаний напряжения на работу </a:t>
            </a:r>
            <a:r>
              <a:rPr lang="ru-RU" sz="2400" b="1" dirty="0" err="1" smtClean="0"/>
              <a:t>электроприемников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4544" y="620688"/>
            <a:ext cx="9468544" cy="6237312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     </a:t>
            </a:r>
            <a:r>
              <a:rPr lang="ru-RU" sz="3400" dirty="0" smtClean="0"/>
              <a:t>Колебания </a:t>
            </a:r>
            <a:r>
              <a:rPr lang="ru-RU" sz="3400" dirty="0" smtClean="0"/>
              <a:t>напряжения более 10% могут привести к погасанию газоразрядных ламп. Зажигание их в зависимости от типа ламп происходит через несколько секунд или даже минут. При глубоких колебаниях напряжения (более 15%) могут отпасть контакты магнитных пускателей, вызвав нарушения технологии производства.</a:t>
            </a:r>
          </a:p>
          <a:p>
            <a:pPr algn="just"/>
            <a:r>
              <a:rPr lang="ru-RU" sz="3400" dirty="0" smtClean="0"/>
              <a:t>Колебания напряжения с размахом 10...15% могут привести к выходу из строя конденсаторов, а также вентильных выпрямительных агрегатов.</a:t>
            </a:r>
          </a:p>
          <a:p>
            <a:pPr algn="just"/>
            <a:r>
              <a:rPr lang="ru-RU" sz="3400" dirty="0" smtClean="0"/>
              <a:t>На металлургических заводах к числу приемников, чувствительных к колебаниям напряжения, относятся станы непрерывной прокатки.</a:t>
            </a:r>
          </a:p>
          <a:p>
            <a:pPr algn="just"/>
            <a:r>
              <a:rPr lang="ru-RU" sz="3400" dirty="0" smtClean="0"/>
              <a:t>Колебания </a:t>
            </a:r>
            <a:r>
              <a:rPr lang="ru-RU" sz="3400" dirty="0" smtClean="0"/>
              <a:t>недопустимы для текстильного, бумагоделательного и других производств, предъявляющих особенно высокие требования к точности поддержания частоты вращения приводов, в качестве которых используют асинхронные двигатели.</a:t>
            </a:r>
          </a:p>
          <a:p>
            <a:pPr algn="just"/>
            <a:r>
              <a:rPr lang="ru-RU" sz="3400" dirty="0" smtClean="0"/>
              <a:t>К </a:t>
            </a:r>
            <a:r>
              <a:rPr lang="ru-RU" sz="3400" dirty="0" err="1" smtClean="0"/>
              <a:t>электроприемникам</a:t>
            </a:r>
            <a:r>
              <a:rPr lang="ru-RU" sz="3400" dirty="0" smtClean="0"/>
              <a:t>, чувствительным к колебаниям напряжения, относятся также вычислительные машины, рентгеновские установки и т.д. </a:t>
            </a:r>
            <a:endParaRPr lang="ru-RU" sz="34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4515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/>
              <a:t>Влияние </a:t>
            </a:r>
            <a:r>
              <a:rPr lang="ru-RU" sz="2700" b="1" dirty="0" err="1" smtClean="0"/>
              <a:t>несимметрии</a:t>
            </a:r>
            <a:r>
              <a:rPr lang="ru-RU" sz="2700" b="1" dirty="0" smtClean="0"/>
              <a:t> напряжения на работу </a:t>
            </a:r>
            <a:r>
              <a:rPr lang="ru-RU" sz="2700" b="1" dirty="0" err="1" smtClean="0"/>
              <a:t>электроприемников</a:t>
            </a:r>
            <a:r>
              <a:rPr lang="ru-RU" sz="2700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4544" y="620688"/>
            <a:ext cx="9468544" cy="602128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400" dirty="0" smtClean="0"/>
              <a:t>В асинхронных двигателях </a:t>
            </a:r>
            <a:r>
              <a:rPr lang="ru-RU" sz="3400" dirty="0" err="1" smtClean="0"/>
              <a:t>несимметрия</a:t>
            </a:r>
            <a:r>
              <a:rPr lang="ru-RU" sz="3400" dirty="0" smtClean="0"/>
              <a:t> напряжения вызывает дополнительный нагрев, а также противодействующий вращающий </a:t>
            </a:r>
            <a:r>
              <a:rPr lang="ru-RU" sz="3400" dirty="0" smtClean="0"/>
              <a:t>момент. </a:t>
            </a:r>
            <a:r>
              <a:rPr lang="ru-RU" sz="3400" dirty="0" smtClean="0"/>
              <a:t>Поскольку сопротивление обратной </a:t>
            </a:r>
            <a:r>
              <a:rPr lang="ru-RU" sz="3400" dirty="0" err="1" smtClean="0"/>
              <a:t>послед-ти</a:t>
            </a:r>
            <a:r>
              <a:rPr lang="ru-RU" sz="3400" dirty="0" smtClean="0"/>
              <a:t> </a:t>
            </a:r>
            <a:r>
              <a:rPr lang="ru-RU" sz="3400" dirty="0" err="1" smtClean="0"/>
              <a:t>асинхр</a:t>
            </a:r>
            <a:r>
              <a:rPr lang="ru-RU" sz="3400" dirty="0" smtClean="0"/>
              <a:t>. </a:t>
            </a:r>
            <a:r>
              <a:rPr lang="ru-RU" sz="3400" dirty="0" smtClean="0"/>
              <a:t>двигателей в 5...7 раз меньше сопротивления прямой </a:t>
            </a:r>
            <a:r>
              <a:rPr lang="ru-RU" sz="3400" dirty="0" err="1" smtClean="0"/>
              <a:t>послед-ти</a:t>
            </a:r>
            <a:r>
              <a:rPr lang="ru-RU" sz="3400" dirty="0" smtClean="0"/>
              <a:t>, то при наличии даже небольшой составляющей обратной </a:t>
            </a:r>
            <a:r>
              <a:rPr lang="ru-RU" sz="3400" dirty="0" err="1" smtClean="0"/>
              <a:t>послед-ти</a:t>
            </a:r>
            <a:r>
              <a:rPr lang="ru-RU" sz="3400" dirty="0" smtClean="0"/>
              <a:t> </a:t>
            </a:r>
            <a:r>
              <a:rPr lang="ru-RU" sz="3400" dirty="0" smtClean="0"/>
              <a:t>возникает значительный ток. Этот ток накладывается на ток прямой </a:t>
            </a:r>
            <a:r>
              <a:rPr lang="ru-RU" sz="3400" dirty="0" err="1" smtClean="0"/>
              <a:t>послед-ти</a:t>
            </a:r>
            <a:r>
              <a:rPr lang="ru-RU" sz="3400" dirty="0" smtClean="0"/>
              <a:t> </a:t>
            </a:r>
            <a:r>
              <a:rPr lang="ru-RU" sz="3400" dirty="0" smtClean="0"/>
              <a:t>и вызывает перегрев двигателя, в результате чего уменьшается его располагаемая мощность. Быстро стареет изоляция и т.д. Так, срок службы полностью загруженного </a:t>
            </a:r>
            <a:r>
              <a:rPr lang="ru-RU" sz="3400" dirty="0" smtClean="0"/>
              <a:t>двигателя  </a:t>
            </a:r>
            <a:r>
              <a:rPr lang="ru-RU" sz="3400" dirty="0" smtClean="0"/>
              <a:t>сокращается в два </a:t>
            </a:r>
            <a:r>
              <a:rPr lang="ru-RU" sz="3400" dirty="0" smtClean="0"/>
              <a:t>раза. </a:t>
            </a:r>
            <a:r>
              <a:rPr lang="ru-RU" sz="3400" dirty="0" err="1" smtClean="0"/>
              <a:t>Несимметрия</a:t>
            </a:r>
            <a:r>
              <a:rPr lang="ru-RU" sz="3400" dirty="0" smtClean="0"/>
              <a:t> </a:t>
            </a:r>
            <a:r>
              <a:rPr lang="ru-RU" sz="3400" dirty="0" smtClean="0"/>
              <a:t>напряжения значительно ухудшает режимы работы многофазных вентильных выпрямителей. Конденсаторные установки при </a:t>
            </a:r>
            <a:r>
              <a:rPr lang="ru-RU" sz="3400" dirty="0" err="1" smtClean="0"/>
              <a:t>несимметрии</a:t>
            </a:r>
            <a:r>
              <a:rPr lang="ru-RU" sz="3400" dirty="0" smtClean="0"/>
              <a:t> напряжений неравномерно загружаются реактивной мощностью по фазам, что делает невозможным полное использование установленной мощности. </a:t>
            </a:r>
            <a:r>
              <a:rPr lang="ru-RU" sz="3400" dirty="0" err="1" smtClean="0"/>
              <a:t>Несимметрия</a:t>
            </a:r>
            <a:r>
              <a:rPr lang="ru-RU" sz="3400" dirty="0" smtClean="0"/>
              <a:t> </a:t>
            </a:r>
            <a:r>
              <a:rPr lang="ru-RU" sz="3400" dirty="0" smtClean="0"/>
              <a:t>напряжения значительно влияет и на однофазные потребители. </a:t>
            </a:r>
            <a:r>
              <a:rPr lang="ru-RU" sz="3400" dirty="0" err="1" smtClean="0"/>
              <a:t>Несимметрия</a:t>
            </a:r>
            <a:r>
              <a:rPr lang="ru-RU" sz="3400" dirty="0" smtClean="0"/>
              <a:t> </a:t>
            </a:r>
            <a:r>
              <a:rPr lang="ru-RU" sz="3400" dirty="0" smtClean="0"/>
              <a:t>усложняет работу релейной защиты, ведет к ошибкам при работе счетчиков электроэнергии и т.д.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3795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Влияние </a:t>
            </a:r>
            <a:r>
              <a:rPr lang="ru-RU" sz="2000" b="1" dirty="0" err="1" smtClean="0"/>
              <a:t>несинусоидальности</a:t>
            </a:r>
            <a:r>
              <a:rPr lang="ru-RU" sz="2000" b="1" dirty="0" smtClean="0"/>
              <a:t> напряжения на работу </a:t>
            </a:r>
            <a:r>
              <a:rPr lang="ru-RU" sz="2000" b="1" dirty="0" err="1" smtClean="0"/>
              <a:t>электроприемников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476672"/>
            <a:ext cx="9540552" cy="6381328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 </a:t>
            </a:r>
            <a:r>
              <a:rPr lang="ru-RU" sz="2200" dirty="0" smtClean="0"/>
              <a:t>Для оценки влияния напряжения высших гармоник на напряжение в сети рассмотрим, как меняется мгновенное (или </a:t>
            </a:r>
            <a:r>
              <a:rPr lang="ru-RU" sz="2200" dirty="0" smtClean="0"/>
              <a:t>действ.) </a:t>
            </a:r>
            <a:r>
              <a:rPr lang="ru-RU" sz="2200" dirty="0" smtClean="0"/>
              <a:t>значение напряжения на зажимах </a:t>
            </a:r>
            <a:r>
              <a:rPr lang="ru-RU" sz="2200" dirty="0" err="1" smtClean="0"/>
              <a:t>электроприемника</a:t>
            </a:r>
            <a:r>
              <a:rPr lang="ru-RU" sz="2200" dirty="0" smtClean="0"/>
              <a:t> в этом случае (рис. 5).</a:t>
            </a:r>
          </a:p>
          <a:p>
            <a:pPr algn="just"/>
            <a:r>
              <a:rPr lang="ru-RU" sz="2200" dirty="0" smtClean="0"/>
              <a:t> </a:t>
            </a:r>
            <a:endParaRPr lang="ru-RU" sz="2200" dirty="0" smtClean="0"/>
          </a:p>
          <a:p>
            <a:pPr algn="just"/>
            <a:endParaRPr lang="ru-RU" sz="2200" dirty="0" smtClean="0"/>
          </a:p>
          <a:p>
            <a:pPr algn="just"/>
            <a:r>
              <a:rPr lang="ru-RU" sz="2200" dirty="0" smtClean="0"/>
              <a:t>Допустим</a:t>
            </a:r>
            <a:r>
              <a:rPr lang="ru-RU" sz="2200" dirty="0" smtClean="0"/>
              <a:t>, что в сети появляется напряжение высшей гармоники с порядковым номером 2 (вторая гармоника), очевидно, что возрастает амплитудное значение напряжения, а также его действующее </a:t>
            </a:r>
            <a:r>
              <a:rPr lang="ru-RU" sz="2200" dirty="0" smtClean="0"/>
              <a:t>значение. Воздействие </a:t>
            </a:r>
            <a:r>
              <a:rPr lang="ru-RU" sz="2200" dirty="0" smtClean="0"/>
              <a:t>тока второй гармоники (</a:t>
            </a:r>
            <a:r>
              <a:rPr lang="ru-RU" sz="2200" dirty="0" err="1" smtClean="0"/>
              <a:t>f</a:t>
            </a:r>
            <a:r>
              <a:rPr lang="ru-RU" sz="2200" dirty="0" smtClean="0"/>
              <a:t> </a:t>
            </a:r>
            <a:r>
              <a:rPr lang="ru-RU" sz="2200" dirty="0" smtClean="0"/>
              <a:t>=100Гц</a:t>
            </a:r>
            <a:r>
              <a:rPr lang="ru-RU" sz="2200" dirty="0" smtClean="0"/>
              <a:t>) аналогично воздействию </a:t>
            </a:r>
            <a:r>
              <a:rPr lang="ru-RU" sz="2200" dirty="0" smtClean="0"/>
              <a:t>обратной </a:t>
            </a:r>
            <a:r>
              <a:rPr lang="ru-RU" sz="2200" dirty="0" smtClean="0"/>
              <a:t>последовательности, тока третьей гармоники (</a:t>
            </a:r>
            <a:r>
              <a:rPr lang="ru-RU" sz="2200" dirty="0" smtClean="0"/>
              <a:t>F=150Гц</a:t>
            </a:r>
            <a:r>
              <a:rPr lang="ru-RU" sz="2200" dirty="0" smtClean="0"/>
              <a:t>) - появлению     нулевой последовательности. </a:t>
            </a:r>
            <a:r>
              <a:rPr lang="ru-RU" sz="2200" dirty="0" smtClean="0"/>
              <a:t>Это приводит </a:t>
            </a:r>
            <a:r>
              <a:rPr lang="ru-RU" sz="2200" dirty="0" smtClean="0"/>
              <a:t>к дополнительным потерям тепла, нагреву изоляции электрооборудования и снижению срока его </a:t>
            </a:r>
            <a:r>
              <a:rPr lang="ru-RU" sz="2200" dirty="0" smtClean="0"/>
              <a:t>службы. Проникновение </a:t>
            </a:r>
            <a:r>
              <a:rPr lang="ru-RU" sz="2200" dirty="0" smtClean="0"/>
              <a:t>высших гармоник в сеть приводит к нарушениям работы устройств телемеханики, автоматики, релейной защиты. В сети возможно возникновение резонансных режимов на высших гармониках, при этом резко возрастают токи и напряжения на отдельных участках сети.</a:t>
            </a:r>
          </a:p>
          <a:p>
            <a:pPr algn="just">
              <a:buNone/>
            </a:pPr>
            <a:endParaRPr lang="ru-RU" sz="2400" dirty="0"/>
          </a:p>
        </p:txBody>
      </p:sp>
      <p:pic>
        <p:nvPicPr>
          <p:cNvPr id="4" name="Рисунок 3" descr="C:\Users\345\Desktop\ris2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239077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167336" y="1700808"/>
            <a:ext cx="59766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 5. Влияние напряжения высшей гармоники на результирующее напряжение сети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08104"/>
          </a:xfrm>
        </p:spPr>
        <p:txBody>
          <a:bodyPr>
            <a:normAutofit/>
          </a:bodyPr>
          <a:lstStyle/>
          <a:p>
            <a:pPr algn="ctr"/>
            <a:r>
              <a:rPr lang="ru-RU" sz="8800" dirty="0" smtClean="0"/>
              <a:t>СПАСИБО ЗА ВНИМАНИЕ!</a:t>
            </a:r>
            <a:endParaRPr lang="ru-RU" sz="8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107</TotalTime>
  <Words>1119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Импульс напряжения в СЭС</vt:lpstr>
      <vt:lpstr>Слайд 2</vt:lpstr>
      <vt:lpstr>Слайд 3</vt:lpstr>
      <vt:lpstr>Слайд 4</vt:lpstr>
      <vt:lpstr>Слайд 5</vt:lpstr>
      <vt:lpstr>Слайд 6</vt:lpstr>
      <vt:lpstr>Слайд 7</vt:lpstr>
      <vt:lpstr>Влияние отклонения напряжения на работу электроприемников</vt:lpstr>
      <vt:lpstr>Влияние колебаний напряжения на работу электроприемников</vt:lpstr>
      <vt:lpstr>Влияние несимметрии напряжения на работу электроприемников. </vt:lpstr>
      <vt:lpstr>Влияние несинусоидальности напряжения на работу электроприемников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345</dc:creator>
  <cp:lastModifiedBy>345</cp:lastModifiedBy>
  <cp:revision>11</cp:revision>
  <dcterms:created xsi:type="dcterms:W3CDTF">2014-10-13T15:26:38Z</dcterms:created>
  <dcterms:modified xsi:type="dcterms:W3CDTF">2014-10-13T17:14:15Z</dcterms:modified>
</cp:coreProperties>
</file>